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4" r:id="rId2"/>
  </p:sldMasterIdLst>
  <p:notesMasterIdLst>
    <p:notesMasterId r:id="rId12"/>
  </p:notesMasterIdLst>
  <p:sldIdLst>
    <p:sldId id="811" r:id="rId3"/>
    <p:sldId id="810" r:id="rId4"/>
    <p:sldId id="256" r:id="rId5"/>
    <p:sldId id="338" r:id="rId6"/>
    <p:sldId id="809" r:id="rId7"/>
    <p:sldId id="819" r:id="rId8"/>
    <p:sldId id="267" r:id="rId9"/>
    <p:sldId id="813" r:id="rId10"/>
    <p:sldId id="815" r:id="rId1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 of employees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5E6D817-7358-4F71-BF2A-B46BDC7D16BF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29F1640-3EDB-4482-A4F7-A023B5AAB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6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6618">
              <a:defRPr/>
            </a:pPr>
            <a:fld id="{6864DEF2-45DE-4B58-BC92-3C0B2A0D8E1D}" type="slidenum">
              <a:rPr lang="en-US">
                <a:solidFill>
                  <a:prstClr val="black"/>
                </a:solidFill>
                <a:latin typeface="Calibri"/>
              </a:rPr>
              <a:pPr defTabSz="466618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9849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6618">
              <a:defRPr/>
            </a:pPr>
            <a:fld id="{6864DEF2-45DE-4B58-BC92-3C0B2A0D8E1D}" type="slidenum">
              <a:rPr lang="en-US">
                <a:solidFill>
                  <a:prstClr val="black"/>
                </a:solidFill>
                <a:latin typeface="Calibri"/>
              </a:rPr>
              <a:pPr defTabSz="466618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23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F1640-3EDB-4482-A4F7-A023B5AAB9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99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F1640-3EDB-4482-A4F7-A023B5AAB9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5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A976-3C27-40CD-8A21-76EFC53A5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E4995A-1D81-4634-BEE1-F4D8D61EA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4E8E7-C723-4795-A7EA-92B8114C9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5593E-433B-493A-AF85-DB5047D91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0E73D-0DBD-40FB-A372-5E70B581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47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D274-14FB-470F-9A39-585CD0CA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892EA-E85E-4563-911F-F73CBA14E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2FFB7-4DA0-4F85-8A19-0B673512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7A61D-F9D2-4F21-A2F3-300D0946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1E91E-F2C1-4F02-9A14-284B1B603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3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D98B-572A-4446-8A30-433870B4C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2DF94-77AD-4287-B6AE-F3A34007E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A6978-D1F0-4895-92CC-82FD6B01B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AB47A-4DA3-4040-A584-559FFA75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1850D-663F-4D57-8486-EF002734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4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EF73-991F-4195-8267-B24F0BF0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84F8B-B9BE-41F4-8597-F20F1C95C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839A28-9B51-4FB4-AF73-A558599E6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B968E-D849-44BA-A4B1-C8288654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3A4A3-3408-4E74-AD55-34261E2D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ACB33B-3809-45C8-AF1D-5195112C0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5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E950F-F8DE-47EE-8711-0040B3745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829DD-58C8-4C03-A45A-55D55C88E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F1327-0C32-439D-A52E-7A912181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8A06BC-6584-4E51-A117-26D4FA16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9638BF-5BD6-42D4-8018-4E41A7816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DA4C02-3A48-4244-B991-E624CA67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8847B4-B2E7-4E38-AC8D-3A941A113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E7815-EA8E-4327-8BC9-177489A7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B3E7-6BC1-4140-9B2B-6795DC97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809577-2AC0-4DCB-BE0E-74E265C5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62CCF-50B0-4EC5-B2FA-C5960FF4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4C916-AD3D-4A30-961F-E8F20715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8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56D8B-2819-4A2F-B002-4AFA34D9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10C75-3237-4176-8340-698C95DC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0206E-575F-4B14-8340-2BC92214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09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A1F2-8149-4878-8D21-04832070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25EFD-8D09-4343-90B4-C1909B91F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F57D9-9936-4BD3-B346-EF29199E5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D46DF-05B7-4B98-8BB0-6E0DEFBB2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E3633-755B-489E-8E9F-FD162C7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BD699-1E54-4C13-96E6-FF922A24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3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2F2D-2728-45E5-ABDA-82792E91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CD20BB-929F-40BF-A043-1753FC374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D09E8-CC30-4973-B096-E0C874A21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D07EB-71AB-4F3F-84CD-DE2F9944E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000F4-0A2E-486B-B325-9E6F62BC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AB252-C4EA-49E2-9C12-33087921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1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6AC25-E4D4-401D-946C-B82831DD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D9457-C06D-4F1A-B3A4-00CA45F75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515C7-32DC-4AF6-B852-D18BFA79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191AC-5732-4FAD-80D6-1CC8C01B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356FE-2D13-425B-AE1E-840217B9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8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A865B5-A99E-4BE2-9F14-9B8E1FDE3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C2587B-E524-46C0-BDEE-664CF945E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58B0C-3FF4-40AC-BF66-4F52736EF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E5B96-862C-4EC9-A466-4FC7F21B2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39D61-FE06-4B48-8730-CA8B80E78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66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55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02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545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1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2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29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9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5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74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88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6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81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48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22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79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DF23B-904A-4317-88D6-791B32FCC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95322-AA5A-4868-B2F3-4D2C643B5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70C55-E6EB-4832-808A-862500308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437B4-5F03-47C2-A348-DA1BA391795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219BD-4AF6-4E10-BB3E-BCDF86F9F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7A473-5F87-48AA-87C1-EE8A443F2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C8BCA-8762-4489-B9D6-E4D72094D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1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51031FA-7324-49D9-B01A-5AD9C671DC82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8E651DC-5F7B-4C39-BA3C-099E16735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6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hyperlink" Target="mailto:vmaple@cotc.edu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/>
        </p:nvSpPr>
        <p:spPr>
          <a:xfrm>
            <a:off x="1981200" y="1752601"/>
            <a:ext cx="8229600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BB0000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864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02920" indent="0" algn="l" defTabSz="457200" rtl="0" eaLnBrk="1" latinLnBrk="0" hangingPunct="1">
              <a:spcBef>
                <a:spcPts val="35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Calibri"/>
            </a:endParaRPr>
          </a:p>
        </p:txBody>
      </p:sp>
      <p:sp>
        <p:nvSpPr>
          <p:cNvPr id="6" name="Content Placeholder 1"/>
          <p:cNvSpPr>
            <a:spLocks noGrp="1"/>
          </p:cNvSpPr>
          <p:nvPr/>
        </p:nvSpPr>
        <p:spPr>
          <a:xfrm>
            <a:off x="1981200" y="1752601"/>
            <a:ext cx="8229600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BB0000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864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02920" indent="0" algn="l" defTabSz="457200" rtl="0" eaLnBrk="1" latinLnBrk="0" hangingPunct="1">
              <a:spcBef>
                <a:spcPts val="35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653" t="34845" r="56203" b="21770"/>
          <a:stretch/>
        </p:blipFill>
        <p:spPr>
          <a:xfrm>
            <a:off x="0" y="-94211"/>
            <a:ext cx="6808574" cy="63131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777" r="5914" b="9679"/>
          <a:stretch/>
        </p:blipFill>
        <p:spPr>
          <a:xfrm>
            <a:off x="6808574" y="3463637"/>
            <a:ext cx="5385832" cy="2859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63545"/>
            <a:ext cx="12217443" cy="74987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243025"/>
            <a:ext cx="11953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white"/>
                </a:solidFill>
                <a:latin typeface="Century Gothic" panose="020B0502020202020204"/>
              </a:rPr>
              <a:t>Economic Development &amp; Innovative Workforce Solutions, Central Ohio Technical College                            Vicki Maple, EdD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" r="302" b="22898"/>
          <a:stretch/>
        </p:blipFill>
        <p:spPr>
          <a:xfrm>
            <a:off x="6799810" y="0"/>
            <a:ext cx="5370033" cy="3906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AC7DC4-6062-4396-BF73-5717FEB34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5650" y="5629666"/>
            <a:ext cx="1741793" cy="12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30408B7-02B2-4EC4-8EE8-B53E7464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47245" y="4490021"/>
            <a:ext cx="9032336" cy="12740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5042" r="11684" b="-2"/>
          <a:stretch/>
        </p:blipFill>
        <p:spPr>
          <a:xfrm>
            <a:off x="2" y="-5618"/>
            <a:ext cx="4003040" cy="42267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r="14615" b="-1"/>
          <a:stretch/>
        </p:blipFill>
        <p:spPr>
          <a:xfrm>
            <a:off x="4093465" y="10"/>
            <a:ext cx="4003040" cy="42245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 r="5668" b="2"/>
          <a:stretch/>
        </p:blipFill>
        <p:spPr>
          <a:xfrm>
            <a:off x="8186928" y="10"/>
            <a:ext cx="4005072" cy="4224518"/>
          </a:xfrm>
          <a:prstGeom prst="rect">
            <a:avLst/>
          </a:prstGeom>
        </p:spPr>
      </p:pic>
      <p:grpSp>
        <p:nvGrpSpPr>
          <p:cNvPr id="20" name="Group 16">
            <a:extLst>
              <a:ext uri="{FF2B5EF4-FFF2-40B4-BE49-F238E27FC236}">
                <a16:creationId xmlns:a16="http://schemas.microsoft.com/office/drawing/2014/main" id="{3CA30F3A-949D-4014-A5BD-809F81E84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2370" y="4641753"/>
            <a:ext cx="1128382" cy="847206"/>
            <a:chOff x="8183879" y="1000124"/>
            <a:chExt cx="1562267" cy="117297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A486C148-F247-4847-8096-6992A8A977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05C5920-B89E-417C-9583-B3DC913ADD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DAFAA9E-8F96-42A9-B221-4506F1C49EBB}"/>
              </a:ext>
            </a:extLst>
          </p:cNvPr>
          <p:cNvSpPr txBox="1"/>
          <p:nvPr/>
        </p:nvSpPr>
        <p:spPr>
          <a:xfrm>
            <a:off x="0" y="3773103"/>
            <a:ext cx="380189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54F9B0-491A-4637-8E58-9C006D9754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2" y="5389127"/>
            <a:ext cx="1777840" cy="1001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5ACFB1-5A8F-4294-B21E-663F6EE7776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826" t="27220" b="32269"/>
          <a:stretch/>
        </p:blipFill>
        <p:spPr>
          <a:xfrm>
            <a:off x="81312" y="4356607"/>
            <a:ext cx="1865933" cy="10014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BF2377-C6A2-414F-B25E-DCF420AABD7F}"/>
              </a:ext>
            </a:extLst>
          </p:cNvPr>
          <p:cNvSpPr/>
          <p:nvPr/>
        </p:nvSpPr>
        <p:spPr>
          <a:xfrm>
            <a:off x="101039" y="3624255"/>
            <a:ext cx="38009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Economic development</a:t>
            </a:r>
            <a:endParaRPr lang="en-US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8294F4-2925-42DB-B230-633C6D4B1E50}"/>
              </a:ext>
            </a:extLst>
          </p:cNvPr>
          <p:cNvSpPr/>
          <p:nvPr/>
        </p:nvSpPr>
        <p:spPr>
          <a:xfrm>
            <a:off x="2047924" y="4570413"/>
            <a:ext cx="84544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co-op, clinical site, and internship opportunities connect students to employers in the community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collaborate with the business community… sit and listen or ask questions without selling… being present and engaged and having the ability to react to employers needs</a:t>
            </a:r>
          </a:p>
        </p:txBody>
      </p:sp>
    </p:spTree>
    <p:extLst>
      <p:ext uri="{BB962C8B-B14F-4D97-AF65-F5344CB8AC3E}">
        <p14:creationId xmlns:p14="http://schemas.microsoft.com/office/powerpoint/2010/main" val="367379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F9BA4-E042-8341-A4B3-8BF030ED5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1003191"/>
            <a:ext cx="3122143" cy="1756205"/>
          </a:xfrm>
          <a:prstGeom prst="rect">
            <a:avLst/>
          </a:prstGeom>
        </p:spPr>
      </p:pic>
      <p:sp>
        <p:nvSpPr>
          <p:cNvPr id="21" name="Rectangle 14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26087D-CD5D-4013-AD20-F56F3A622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353" y="3748194"/>
            <a:ext cx="1909334" cy="24716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54C3D24-AA96-4437-9BD2-65EB47E07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676" y="1208014"/>
            <a:ext cx="3252903" cy="445603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01263-A5CF-4C8C-A031-7465422BC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1267429"/>
            <a:ext cx="3252903" cy="433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21">
            <a:extLst>
              <a:ext uri="{FF2B5EF4-FFF2-40B4-BE49-F238E27FC236}">
                <a16:creationId xmlns:a16="http://schemas.microsoft.com/office/drawing/2014/main" id="{8C4CFC13-53FC-4C9E-8A80-9341E4AFA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23">
            <a:extLst>
              <a:ext uri="{FF2B5EF4-FFF2-40B4-BE49-F238E27FC236}">
                <a16:creationId xmlns:a16="http://schemas.microsoft.com/office/drawing/2014/main" id="{0FC3AC58-F733-4C0C-8EE3-4315677E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E489F909-BFF2-4DDF-9D64-953D2FC60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3E04F449-2D12-4334-8EAF-364910966C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F73C69BC-73D0-4DBF-8582-5E2332FD06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C0DD954E-BC76-4C70-8DAC-04877191E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AF499201-F5C6-48E3-9801-6D89901171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8CFF6A7D-3CE7-4050-AAC1-70559810A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5542353C-DA4A-412F-8E29-3295DDD3C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BBC23D77-2F0B-4C01-A831-7302D0BCEC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1B045492-0EDD-4ABA-A996-6FA22B034E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4">
              <a:extLst>
                <a:ext uri="{FF2B5EF4-FFF2-40B4-BE49-F238E27FC236}">
                  <a16:creationId xmlns:a16="http://schemas.microsoft.com/office/drawing/2014/main" id="{0590EFF0-53E8-4DDE-99C8-A0E56BEDB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CF74DC45-443A-4754-AF30-F20AF716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643BDA9B-32D4-4218-AA3E-9ED3D44CD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5FA22D2D-018A-4709-8780-8CC7717264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F6763F50-418A-4711-97D6-A64AFE59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3F1C46CB-EE0A-4810-B8CA-B6BB5E368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4A76AC57-BA39-43D8-AC0C-229C229FB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48B78E09-A655-499D-9F9D-5A3E38CB2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566A4ECE-FCF2-49D8-BFE8-E40C53AC3B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26C34413-916D-4F91-904E-3A1C4BE22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4752849-5827-43F3-9875-298658837E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17" r="-3" b="-3"/>
          <a:stretch/>
        </p:blipFill>
        <p:spPr>
          <a:xfrm>
            <a:off x="20" y="10"/>
            <a:ext cx="6096591" cy="3429217"/>
          </a:xfrm>
          <a:prstGeom prst="rect">
            <a:avLst/>
          </a:prstGeom>
          <a:ln w="9525">
            <a:noFill/>
          </a:ln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D735E0EB-81A3-42FB-9F7A-CA16AFE36B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177" r="12156" b="2"/>
          <a:stretch/>
        </p:blipFill>
        <p:spPr>
          <a:xfrm>
            <a:off x="-28640" y="3409448"/>
            <a:ext cx="6096591" cy="3429227"/>
          </a:xfrm>
          <a:prstGeom prst="rect">
            <a:avLst/>
          </a:prstGeom>
          <a:ln w="9525">
            <a:noFill/>
          </a:ln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33A8A70C-9483-4B4B-B6CA-5B5834CBA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12791" y="1186483"/>
            <a:ext cx="4473771" cy="4477933"/>
            <a:chOff x="807084" y="1186483"/>
            <a:chExt cx="4473771" cy="447793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7E33D8D-7C2C-4342-A43A-E4484E20F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607" y="1186483"/>
              <a:ext cx="4472724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Isosceles Triangle 39">
              <a:extLst>
                <a:ext uri="{FF2B5EF4-FFF2-40B4-BE49-F238E27FC236}">
                  <a16:creationId xmlns:a16="http://schemas.microsoft.com/office/drawing/2014/main" id="{2C4E09ED-5E32-4A91-A7AA-C8522EBEC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840353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1A01401-4D79-4718-B29E-CB24EA53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4473771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9437ABC-4421-45E4-8267-3D77EB3EFAC6}"/>
              </a:ext>
            </a:extLst>
          </p:cNvPr>
          <p:cNvSpPr txBox="1"/>
          <p:nvPr/>
        </p:nvSpPr>
        <p:spPr>
          <a:xfrm>
            <a:off x="7001122" y="2074730"/>
            <a:ext cx="4299456" cy="205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Grant funded efforts to train the future and current workforce</a:t>
            </a:r>
          </a:p>
        </p:txBody>
      </p:sp>
    </p:spTree>
    <p:extLst>
      <p:ext uri="{BB962C8B-B14F-4D97-AF65-F5344CB8AC3E}">
        <p14:creationId xmlns:p14="http://schemas.microsoft.com/office/powerpoint/2010/main" val="407135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1C876D-EF56-4FB9-AE2B-2852EA344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10" r="-4" b="-4"/>
          <a:stretch/>
        </p:blipFill>
        <p:spPr>
          <a:xfrm>
            <a:off x="1" y="-1"/>
            <a:ext cx="3719750" cy="2225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AC3BBD-1824-43A1-BD84-A220525A63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55" r="-4" b="13380"/>
          <a:stretch/>
        </p:blipFill>
        <p:spPr>
          <a:xfrm>
            <a:off x="3811189" y="-16426"/>
            <a:ext cx="3719752" cy="22670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75E7B3-A48D-4BEC-AF47-ED7CF612C6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15" r="39480"/>
          <a:stretch/>
        </p:blipFill>
        <p:spPr>
          <a:xfrm>
            <a:off x="20" y="2316480"/>
            <a:ext cx="3719729" cy="22086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2FB1AF-AA8A-4077-A423-9088629B94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4" b="28675"/>
          <a:stretch/>
        </p:blipFill>
        <p:spPr>
          <a:xfrm>
            <a:off x="3811189" y="2316480"/>
            <a:ext cx="3719748" cy="2208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1B54F6-E4ED-460C-890A-146B39B155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726" r="-4" b="-4"/>
          <a:stretch/>
        </p:blipFill>
        <p:spPr>
          <a:xfrm>
            <a:off x="1" y="4616536"/>
            <a:ext cx="3719748" cy="224146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7623AC-5E08-40BA-A658-DDF41AA85B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800" r="3" b="21949"/>
          <a:stretch/>
        </p:blipFill>
        <p:spPr>
          <a:xfrm>
            <a:off x="3838897" y="4616536"/>
            <a:ext cx="3719752" cy="2250607"/>
          </a:xfrm>
          <a:prstGeom prst="rect">
            <a:avLst/>
          </a:prstGeom>
        </p:spPr>
      </p:pic>
      <p:sp>
        <p:nvSpPr>
          <p:cNvPr id="26" name="Content Placeholder 11">
            <a:extLst>
              <a:ext uri="{FF2B5EF4-FFF2-40B4-BE49-F238E27FC236}">
                <a16:creationId xmlns:a16="http://schemas.microsoft.com/office/drawing/2014/main" id="{766AC02B-55C7-420D-A984-803DE3DD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2377" y="1044086"/>
            <a:ext cx="4479676" cy="299525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/>
              <a:t>Active workforce / economic development consortia participation. </a:t>
            </a:r>
          </a:p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dirty="0"/>
              <a:t>Linking academic programming and workforce training initiatives to those articulated and requested by area employers. 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2B303CC-8677-46B3-9DBB-7CBC53D1319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" t="5900" r="43449" b="9009"/>
          <a:stretch/>
        </p:blipFill>
        <p:spPr>
          <a:xfrm>
            <a:off x="7622381" y="4605189"/>
            <a:ext cx="4569619" cy="225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52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41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43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8A79288-D605-4216-9341-06BBCB305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0" y="4563895"/>
            <a:ext cx="5109005" cy="1777829"/>
          </a:xfrm>
        </p:spPr>
        <p:txBody>
          <a:bodyPr>
            <a:normAutofit/>
          </a:bodyPr>
          <a:lstStyle/>
          <a:p>
            <a:pPr algn="r"/>
            <a:r>
              <a:rPr lang="en-US" sz="4000"/>
              <a:t>workforce priorities and economic impact assessments </a:t>
            </a:r>
            <a:endParaRPr lang="en-US" sz="4000" dirty="0"/>
          </a:p>
        </p:txBody>
      </p:sp>
      <p:pic>
        <p:nvPicPr>
          <p:cNvPr id="4" name="Picture 3" descr="A desk with a computer on a table&#10;&#10;Description automatically generated">
            <a:extLst>
              <a:ext uri="{FF2B5EF4-FFF2-40B4-BE49-F238E27FC236}">
                <a16:creationId xmlns:a16="http://schemas.microsoft.com/office/drawing/2014/main" id="{5125ACE8-1C9E-4A3E-A7DD-BF7F41EC3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45" r="-1" b="-1"/>
          <a:stretch/>
        </p:blipFill>
        <p:spPr>
          <a:xfrm>
            <a:off x="20" y="10"/>
            <a:ext cx="5997616" cy="4306823"/>
          </a:xfrm>
          <a:custGeom>
            <a:avLst/>
            <a:gdLst/>
            <a:ahLst/>
            <a:cxnLst/>
            <a:rect l="l" t="t" r="r" b="b"/>
            <a:pathLst>
              <a:path w="5997636" h="4306833">
                <a:moveTo>
                  <a:pt x="0" y="0"/>
                </a:moveTo>
                <a:lnTo>
                  <a:pt x="5997636" y="0"/>
                </a:lnTo>
                <a:lnTo>
                  <a:pt x="5997636" y="4302053"/>
                </a:lnTo>
                <a:lnTo>
                  <a:pt x="5313331" y="4306748"/>
                </a:lnTo>
                <a:cubicBezTo>
                  <a:pt x="3800480" y="4309129"/>
                  <a:pt x="2093145" y="4262282"/>
                  <a:pt x="400746" y="4118385"/>
                </a:cubicBezTo>
                <a:lnTo>
                  <a:pt x="0" y="4081409"/>
                </a:lnTo>
                <a:lnTo>
                  <a:pt x="0" y="2982070"/>
                </a:lnTo>
                <a:lnTo>
                  <a:pt x="0" y="2789945"/>
                </a:lnTo>
                <a:close/>
              </a:path>
            </a:pathLst>
          </a:custGeom>
        </p:spPr>
      </p:pic>
      <p:pic>
        <p:nvPicPr>
          <p:cNvPr id="5" name="Picture 4" descr="A person standing in front of a refrigerator&#10;&#10;Description automatically generated">
            <a:extLst>
              <a:ext uri="{FF2B5EF4-FFF2-40B4-BE49-F238E27FC236}">
                <a16:creationId xmlns:a16="http://schemas.microsoft.com/office/drawing/2014/main" id="{B2CD98E0-A326-45F6-9CCE-085BAA03A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043" r="2" b="10598"/>
          <a:stretch/>
        </p:blipFill>
        <p:spPr>
          <a:xfrm>
            <a:off x="6176435" y="10"/>
            <a:ext cx="6015565" cy="4299555"/>
          </a:xfrm>
          <a:custGeom>
            <a:avLst/>
            <a:gdLst/>
            <a:ahLst/>
            <a:cxnLst/>
            <a:rect l="l" t="t" r="r" b="b"/>
            <a:pathLst>
              <a:path w="6015565" h="4299565">
                <a:moveTo>
                  <a:pt x="0" y="0"/>
                </a:moveTo>
                <a:lnTo>
                  <a:pt x="6015565" y="0"/>
                </a:lnTo>
                <a:lnTo>
                  <a:pt x="6015565" y="2789945"/>
                </a:lnTo>
                <a:lnTo>
                  <a:pt x="6015565" y="2982070"/>
                </a:lnTo>
                <a:lnTo>
                  <a:pt x="6015565" y="3957888"/>
                </a:lnTo>
                <a:lnTo>
                  <a:pt x="5937368" y="3966171"/>
                </a:lnTo>
                <a:cubicBezTo>
                  <a:pt x="3963073" y="4164120"/>
                  <a:pt x="2060717" y="4257123"/>
                  <a:pt x="577162" y="4289728"/>
                </a:cubicBezTo>
                <a:lnTo>
                  <a:pt x="0" y="4299565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A714D-91D1-4AC4-B378-846AB6A59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776" y="4571423"/>
            <a:ext cx="5208544" cy="1770300"/>
          </a:xfrm>
        </p:spPr>
        <p:txBody>
          <a:bodyPr anchor="ctr">
            <a:normAutofit/>
          </a:bodyPr>
          <a:lstStyle/>
          <a:p>
            <a:r>
              <a:rPr lang="en-US" sz="1800"/>
              <a:t>project long-term employment needs for the most critical industry sectors NOW and over the next 10 years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65140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/>
          <p:cNvPicPr>
            <a:picLocks noChangeAspect="1"/>
          </p:cNvPicPr>
          <p:nvPr/>
        </p:nvPicPr>
        <p:blipFill rotWithShape="1">
          <a:blip r:embed="rId3"/>
          <a:srcRect r="4446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33994" y="3913802"/>
            <a:ext cx="4212632" cy="1834056"/>
          </a:xfrm>
        </p:spPr>
        <p:txBody>
          <a:bodyPr>
            <a:normAutofit fontScale="90000"/>
          </a:bodyPr>
          <a:lstStyle/>
          <a:p>
            <a:br>
              <a:rPr lang="en-US" sz="1900" b="1" dirty="0"/>
            </a:br>
            <a:br>
              <a:rPr lang="en-US" sz="1900" b="1" dirty="0"/>
            </a:br>
            <a:r>
              <a:rPr lang="en-US" sz="2200" b="1" dirty="0"/>
              <a:t>Dr. Vicki Maple</a:t>
            </a:r>
            <a:br>
              <a:rPr lang="en-US" sz="1900" b="1" dirty="0"/>
            </a:br>
            <a:r>
              <a:rPr lang="en-US" sz="1900" b="1" dirty="0"/>
              <a:t>VP for Economic Development &amp;                     Innovative Workforce Solutions at COTC </a:t>
            </a:r>
            <a:br>
              <a:rPr lang="en-US" sz="1900" b="1" dirty="0"/>
            </a:br>
            <a:r>
              <a:rPr lang="en-US" sz="22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vmaple@cotc.edu</a:t>
            </a:r>
            <a:br>
              <a:rPr lang="en-US" sz="2200" b="1" dirty="0"/>
            </a:br>
            <a:r>
              <a:rPr lang="en-US" sz="2200" b="1" dirty="0"/>
              <a:t>740-364-9565</a:t>
            </a:r>
            <a:br>
              <a:rPr lang="en-US" sz="2200" b="1" dirty="0"/>
            </a:br>
            <a:br>
              <a:rPr lang="en-US" sz="2200" b="1" dirty="0"/>
            </a:br>
            <a:endParaRPr lang="en-US" sz="2200" b="1" dirty="0"/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124A38-3584-4BCB-A0F2-8650841A46F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451" y="5878595"/>
            <a:ext cx="3131900" cy="100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96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-88669"/>
            <a:ext cx="12192002" cy="47604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6"/>
          <a:stretch/>
        </p:blipFill>
        <p:spPr>
          <a:xfrm>
            <a:off x="635" y="4269761"/>
            <a:ext cx="4205605" cy="2588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9"/>
          <a:stretch/>
        </p:blipFill>
        <p:spPr>
          <a:xfrm>
            <a:off x="7830589" y="4259417"/>
            <a:ext cx="4361411" cy="25985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52" y="4269761"/>
            <a:ext cx="3882359" cy="2588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1" t="30796" r="31364" b="42083"/>
          <a:stretch/>
        </p:blipFill>
        <p:spPr>
          <a:xfrm>
            <a:off x="-33250" y="3277774"/>
            <a:ext cx="1368830" cy="99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6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B9091CE-B5EC-4B2F-A5E6-DF4BB359B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855385"/>
              </p:ext>
            </p:extLst>
          </p:nvPr>
        </p:nvGraphicFramePr>
        <p:xfrm>
          <a:off x="0" y="0"/>
          <a:ext cx="835472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977838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151</Words>
  <Application>Microsoft Office PowerPoint</Application>
  <PresentationFormat>Widescreen</PresentationFormat>
  <Paragraphs>16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Courier New</vt:lpstr>
      <vt:lpstr>Office Theme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workforce priorities and economic impact assessments </vt:lpstr>
      <vt:lpstr>  Dr. Vicki Maple VP for Economic Development &amp;                     Innovative Workforce Solutions at COTC  vmaple@cotc.edu 740-364-9565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Maple, Vicki</dc:creator>
  <cp:lastModifiedBy>Maple, Vicki</cp:lastModifiedBy>
  <cp:revision>12</cp:revision>
  <dcterms:created xsi:type="dcterms:W3CDTF">2020-02-18T00:58:49Z</dcterms:created>
  <dcterms:modified xsi:type="dcterms:W3CDTF">2020-02-20T15:10:15Z</dcterms:modified>
</cp:coreProperties>
</file>